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8" r:id="rId4"/>
    <p:sldId id="270" r:id="rId5"/>
    <p:sldId id="271" r:id="rId6"/>
    <p:sldId id="257" r:id="rId7"/>
    <p:sldId id="258" r:id="rId8"/>
    <p:sldId id="259" r:id="rId9"/>
    <p:sldId id="260" r:id="rId10"/>
    <p:sldId id="272" r:id="rId11"/>
    <p:sldId id="262" r:id="rId12"/>
    <p:sldId id="263" r:id="rId13"/>
    <p:sldId id="273" r:id="rId14"/>
    <p:sldId id="274" r:id="rId15"/>
    <p:sldId id="275" r:id="rId16"/>
    <p:sldId id="264" r:id="rId17"/>
    <p:sldId id="265" r:id="rId18"/>
    <p:sldId id="266" r:id="rId19"/>
    <p:sldId id="26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1 "А"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Приняли участие           60%</c:v>
                </c:pt>
                <c:pt idx="1">
                  <c:v>Не приняли участие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0.6000000000000002</c:v>
                </c:pt>
                <c:pt idx="1">
                  <c:v>0.4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5944634899473253"/>
          <c:y val="0.28253128344493228"/>
          <c:w val="0.34055365100526758"/>
          <c:h val="0.50135513392992659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Участники анкетирования</c:v>
                </c:pt>
              </c:strCache>
            </c:strRef>
          </c:tx>
          <c:explosion val="8"/>
          <c:dPt>
            <c:idx val="1"/>
            <c:explosion val="0"/>
          </c:dPt>
          <c:cat>
            <c:strRef>
              <c:f>Лист1!$A$2:$A$3</c:f>
              <c:strCache>
                <c:ptCount val="2"/>
                <c:pt idx="0">
                  <c:v>LEGO помогает учиться 87%</c:v>
                </c:pt>
                <c:pt idx="1">
                  <c:v>LEGO мешает учиться 13%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0.87000000000000022</c:v>
                </c:pt>
                <c:pt idx="1">
                  <c:v>0.13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8474333564614411"/>
          <c:y val="0.36557811924609163"/>
          <c:w val="0.34721391019446496"/>
          <c:h val="0.34297425596732628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17069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00082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1568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05735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37305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7979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96661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0218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28460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09780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56085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2D9B45-9C47-4EB6-8FF2-F4FB1957E6D0}" type="datetimeFigureOut">
              <a:rPr lang="ru-RU" smtClean="0"/>
              <a:pPr/>
              <a:t>20.03.2016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19811-92BA-46B6-80DA-539CBF416C6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93040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Первоклассник-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конструктор </a:t>
            </a:r>
            <a:r>
              <a:rPr lang="en-US" b="1" dirty="0" smtClean="0">
                <a:solidFill>
                  <a:srgbClr val="FF0000"/>
                </a:solidFill>
              </a:rPr>
              <a:t>LEGO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r"/>
            <a:r>
              <a:rPr lang="ru-RU" sz="1400" b="1" i="1" dirty="0" smtClean="0">
                <a:solidFill>
                  <a:schemeClr val="tx1"/>
                </a:solidFill>
              </a:rPr>
              <a:t>Автор</a:t>
            </a:r>
            <a:r>
              <a:rPr lang="en-US" sz="1400" b="1" i="1" dirty="0" smtClean="0">
                <a:solidFill>
                  <a:schemeClr val="tx1"/>
                </a:solidFill>
              </a:rPr>
              <a:t> </a:t>
            </a:r>
            <a:r>
              <a:rPr lang="ru-RU" sz="1400" b="1" i="1" dirty="0" smtClean="0">
                <a:solidFill>
                  <a:schemeClr val="tx1"/>
                </a:solidFill>
              </a:rPr>
              <a:t>работы: </a:t>
            </a:r>
          </a:p>
          <a:p>
            <a:pPr algn="r"/>
            <a:r>
              <a:rPr lang="ru-RU" sz="1400" b="1" i="1" dirty="0" smtClean="0">
                <a:solidFill>
                  <a:schemeClr val="tx1"/>
                </a:solidFill>
              </a:rPr>
              <a:t>Терентьев </a:t>
            </a:r>
            <a:r>
              <a:rPr lang="ru-RU" sz="1400" b="1" i="1" dirty="0">
                <a:solidFill>
                  <a:schemeClr val="tx1"/>
                </a:solidFill>
              </a:rPr>
              <a:t>Добрыня Владимирович,</a:t>
            </a:r>
          </a:p>
          <a:p>
            <a:pPr algn="r"/>
            <a:r>
              <a:rPr lang="ru-RU" sz="1400" b="1" i="1" dirty="0" smtClean="0">
                <a:solidFill>
                  <a:schemeClr val="tx1"/>
                </a:solidFill>
              </a:rPr>
              <a:t>ученик </a:t>
            </a:r>
            <a:r>
              <a:rPr lang="ru-RU" sz="1400" b="1" i="1" dirty="0">
                <a:solidFill>
                  <a:schemeClr val="tx1"/>
                </a:solidFill>
              </a:rPr>
              <a:t>1 «А» класса </a:t>
            </a:r>
          </a:p>
          <a:p>
            <a:pPr algn="r"/>
            <a:r>
              <a:rPr lang="ru-RU" sz="1400" b="1" i="1" dirty="0">
                <a:solidFill>
                  <a:schemeClr val="tx1"/>
                </a:solidFill>
              </a:rPr>
              <a:t>МБОУ «СОШ № 31</a:t>
            </a:r>
          </a:p>
          <a:p>
            <a:pPr algn="r"/>
            <a:r>
              <a:rPr lang="ru-RU" sz="1400" b="1" i="1" dirty="0">
                <a:solidFill>
                  <a:schemeClr val="tx1"/>
                </a:solidFill>
              </a:rPr>
              <a:t>с углубленным изучением отдельных предметов</a:t>
            </a:r>
            <a:r>
              <a:rPr lang="ru-RU" sz="1400" b="1" i="1" dirty="0" smtClean="0">
                <a:solidFill>
                  <a:schemeClr val="tx1"/>
                </a:solidFill>
              </a:rPr>
              <a:t>»</a:t>
            </a:r>
            <a:endParaRPr lang="en-US" sz="1400" b="1" i="1" dirty="0" smtClean="0">
              <a:solidFill>
                <a:schemeClr val="tx1"/>
              </a:solidFill>
            </a:endParaRPr>
          </a:p>
          <a:p>
            <a:pPr algn="r"/>
            <a:r>
              <a:rPr lang="ru-RU" sz="1400" b="1" i="1" dirty="0" smtClean="0">
                <a:solidFill>
                  <a:schemeClr val="tx1"/>
                </a:solidFill>
              </a:rPr>
              <a:t>г.Чебоксары</a:t>
            </a:r>
          </a:p>
          <a:p>
            <a:pPr algn="r"/>
            <a:r>
              <a:rPr lang="ru-RU" sz="1400" b="1" i="1" dirty="0" smtClean="0">
                <a:solidFill>
                  <a:schemeClr val="tx1"/>
                </a:solidFill>
              </a:rPr>
              <a:t>2015 год </a:t>
            </a:r>
            <a:endParaRPr lang="ru-RU" sz="14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8479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068960"/>
            <a:ext cx="4752528" cy="35649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4976056" cy="37320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2317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068960"/>
            <a:ext cx="4427984" cy="33209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16" y="134634"/>
            <a:ext cx="4427984" cy="3320988"/>
          </a:xfrm>
          <a:prstGeom prst="rect">
            <a:avLst/>
          </a:prstGeom>
        </p:spPr>
      </p:pic>
      <p:sp>
        <p:nvSpPr>
          <p:cNvPr id="11" name="Объект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4991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1121"/>
            <a:ext cx="5198368" cy="389877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31135"/>
            <a:ext cx="3816424" cy="50885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20" y="3683429"/>
            <a:ext cx="3995936" cy="299695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8390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795734"/>
            <a:ext cx="3923928" cy="294294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61" y="260648"/>
            <a:ext cx="4674592" cy="35059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909" y="404664"/>
            <a:ext cx="4006418" cy="30048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645024"/>
            <a:ext cx="3929856" cy="29473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2474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793507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3600" b="1" i="1" dirty="0" smtClean="0"/>
              <a:t>Цель </a:t>
            </a:r>
            <a:r>
              <a:rPr lang="ru-RU" sz="3600" b="1" i="1" dirty="0"/>
              <a:t>исследования</a:t>
            </a:r>
            <a:r>
              <a:rPr lang="ru-RU" sz="3600" i="1" dirty="0"/>
              <a:t>: </a:t>
            </a:r>
            <a:r>
              <a:rPr lang="ru-RU" sz="3600" dirty="0"/>
              <a:t>изучить, как умение конструировать лего влияет на качество письма </a:t>
            </a:r>
            <a:r>
              <a:rPr lang="ru-RU" sz="3600" dirty="0" smtClean="0"/>
              <a:t>первоклассников.</a:t>
            </a:r>
          </a:p>
          <a:p>
            <a:pPr marL="0" indent="0">
              <a:buNone/>
            </a:pPr>
            <a:endParaRPr lang="ru-RU" sz="3600" dirty="0" smtClean="0"/>
          </a:p>
          <a:p>
            <a:pPr marL="0" indent="0">
              <a:buNone/>
            </a:pPr>
            <a:r>
              <a:rPr lang="ru-RU" sz="3600" b="1" i="1" dirty="0" smtClean="0"/>
              <a:t>Задачи </a:t>
            </a:r>
            <a:r>
              <a:rPr lang="ru-RU" sz="3600" b="1" i="1" dirty="0"/>
              <a:t>исследования</a:t>
            </a:r>
            <a:r>
              <a:rPr lang="ru-RU" sz="3600" b="1" i="1" dirty="0" smtClean="0"/>
              <a:t>:</a:t>
            </a:r>
          </a:p>
          <a:p>
            <a:pPr marL="0" indent="0">
              <a:buNone/>
            </a:pPr>
            <a:r>
              <a:rPr lang="ru-RU" sz="3600" dirty="0" smtClean="0"/>
              <a:t> </a:t>
            </a:r>
            <a:r>
              <a:rPr lang="ru-RU" sz="3600" dirty="0"/>
              <a:t>1) расширить знания о возможностях игрушек лего</a:t>
            </a:r>
            <a:r>
              <a:rPr lang="ru-RU" sz="3600" dirty="0" smtClean="0"/>
              <a:t>;</a:t>
            </a:r>
          </a:p>
          <a:p>
            <a:pPr marL="0" indent="0">
              <a:buNone/>
            </a:pPr>
            <a:r>
              <a:rPr lang="ru-RU" sz="3600" dirty="0" smtClean="0"/>
              <a:t> </a:t>
            </a:r>
            <a:r>
              <a:rPr lang="ru-RU" sz="3600" dirty="0"/>
              <a:t>2) узнать, чем полезны игры лего для первоклассников</a:t>
            </a:r>
            <a:r>
              <a:rPr lang="ru-RU" sz="3600" dirty="0" smtClean="0"/>
              <a:t>;</a:t>
            </a:r>
          </a:p>
          <a:p>
            <a:pPr marL="0" indent="0">
              <a:buNone/>
            </a:pPr>
            <a:r>
              <a:rPr lang="ru-RU" sz="3600" dirty="0" smtClean="0"/>
              <a:t> </a:t>
            </a:r>
            <a:r>
              <a:rPr lang="ru-RU" sz="3600" dirty="0"/>
              <a:t>3) сравнить образцы письма первоклассников-конструкторов лего с образцами письма других первоклассников и сделать выводы. 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8047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589066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i="1" dirty="0" smtClean="0"/>
              <a:t> </a:t>
            </a:r>
          </a:p>
          <a:p>
            <a:pPr marL="0" indent="0">
              <a:buNone/>
            </a:pPr>
            <a:r>
              <a:rPr lang="ru-RU" b="1" i="1" dirty="0" smtClean="0"/>
              <a:t>Объект </a:t>
            </a:r>
            <a:r>
              <a:rPr lang="ru-RU" b="1" i="1" dirty="0"/>
              <a:t>исследования:</a:t>
            </a:r>
            <a:r>
              <a:rPr lang="ru-RU" i="1" dirty="0"/>
              <a:t> </a:t>
            </a:r>
            <a:r>
              <a:rPr lang="ru-RU" sz="2800" dirty="0"/>
              <a:t>учащиеся 1 «А» </a:t>
            </a:r>
            <a:r>
              <a:rPr lang="ru-RU" sz="2800" dirty="0" smtClean="0"/>
              <a:t>класса</a:t>
            </a:r>
          </a:p>
          <a:p>
            <a:pPr marL="0" indent="0">
              <a:buNone/>
            </a:pPr>
            <a:r>
              <a:rPr lang="ru-RU" sz="2800" dirty="0" smtClean="0"/>
              <a:t>МБОУ «СОШ № 31 с углубленным изучением отдельных предметов» города Чебоксары.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b="1" i="1" dirty="0" smtClean="0"/>
              <a:t>Предмет </a:t>
            </a:r>
            <a:r>
              <a:rPr lang="ru-RU" b="1" i="1" dirty="0"/>
              <a:t>исследования: </a:t>
            </a:r>
            <a:r>
              <a:rPr lang="ru-RU" dirty="0"/>
              <a:t>качества их письма (красота – небрежность</a:t>
            </a:r>
            <a:r>
              <a:rPr lang="ru-RU" dirty="0" smtClean="0"/>
              <a:t>).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90176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Гипотеза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87624" y="2564904"/>
            <a:ext cx="734481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Кто </a:t>
            </a:r>
            <a:r>
              <a:rPr lang="ru-RU" sz="4400" b="1" i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конструирует лего, тот пишет красиво</a:t>
            </a:r>
          </a:p>
        </p:txBody>
      </p:sp>
    </p:spTree>
    <p:extLst>
      <p:ext uri="{BB962C8B-B14F-4D97-AF65-F5344CB8AC3E}">
        <p14:creationId xmlns="" xmlns:p14="http://schemas.microsoft.com/office/powerpoint/2010/main" val="129543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858218"/>
          </a:xfrm>
        </p:spPr>
        <p:txBody>
          <a:bodyPr>
            <a:normAutofit/>
          </a:bodyPr>
          <a:lstStyle/>
          <a:p>
            <a:r>
              <a:rPr lang="ru-RU" sz="2400" dirty="0"/>
              <a:t>В</a:t>
            </a:r>
            <a:r>
              <a:rPr lang="ru-RU" sz="2400" dirty="0" smtClean="0"/>
              <a:t> анонимном письменном анкетировании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приняли добровольное участие 15 человек</a:t>
            </a:r>
            <a:r>
              <a:rPr lang="ru-RU" sz="2400" dirty="0" smtClean="0"/>
              <a:t>,</a:t>
            </a:r>
            <a:br>
              <a:rPr lang="ru-RU" sz="2400" dirty="0" smtClean="0"/>
            </a:br>
            <a:r>
              <a:rPr lang="ru-RU" sz="2400" dirty="0" smtClean="0"/>
              <a:t> </a:t>
            </a:r>
            <a:r>
              <a:rPr lang="ru-RU" sz="2400" dirty="0"/>
              <a:t>то есть 60% </a:t>
            </a:r>
            <a:r>
              <a:rPr lang="ru-RU" sz="2400" dirty="0" smtClean="0"/>
              <a:t>учащихся 1 </a:t>
            </a:r>
            <a:r>
              <a:rPr lang="ru-RU" sz="2400" dirty="0"/>
              <a:t>«А» </a:t>
            </a:r>
            <a:r>
              <a:rPr lang="ru-RU" sz="2400" dirty="0" smtClean="0"/>
              <a:t>класса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281941078"/>
              </p:ext>
            </p:extLst>
          </p:nvPr>
        </p:nvGraphicFramePr>
        <p:xfrm>
          <a:off x="755576" y="1916832"/>
          <a:ext cx="766834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96687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424936" cy="3154362"/>
          </a:xfrm>
        </p:spPr>
        <p:txBody>
          <a:bodyPr>
            <a:normAutofit fontScale="90000"/>
          </a:bodyPr>
          <a:lstStyle/>
          <a:p>
            <a:pPr algn="l"/>
            <a:r>
              <a:rPr lang="ru-RU" sz="2200" dirty="0" smtClean="0"/>
              <a:t> 13 из 15 человек, то есть 87% из них считают, что игры лего им помогают учиться в школе, а именно учат думать, развивают кругозор, логику, мышление, моторику рук, вырабатывают усидчивость и </a:t>
            </a:r>
            <a:br>
              <a:rPr lang="ru-RU" sz="2200" dirty="0" smtClean="0"/>
            </a:br>
            <a:r>
              <a:rPr lang="ru-RU" sz="2200" dirty="0" smtClean="0"/>
              <a:t>помогают отдохнуть.</a:t>
            </a:r>
            <a:br>
              <a:rPr lang="ru-RU" sz="2200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>
                <a:solidFill>
                  <a:srgbClr val="C00000"/>
                </a:solidFill>
              </a:rPr>
              <a:t>Только 2 человека  из 15, то есть 13% считают, что игры лего им мешают учиться в школе, а именно отвлекают и мешают делать уроки.</a:t>
            </a:r>
            <a:r>
              <a:rPr lang="ru-RU" sz="2000" dirty="0" smtClean="0">
                <a:solidFill>
                  <a:srgbClr val="C00000"/>
                </a:solidFill>
              </a:rPr>
              <a:t/>
            </a:r>
            <a:br>
              <a:rPr lang="ru-RU" sz="2000" dirty="0" smtClean="0">
                <a:solidFill>
                  <a:srgbClr val="C00000"/>
                </a:solidFill>
              </a:rPr>
            </a:br>
            <a:r>
              <a:rPr lang="ru-RU" dirty="0" smtClean="0">
                <a:solidFill>
                  <a:srgbClr val="C00000"/>
                </a:solidFill>
              </a:rPr>
              <a:t/>
            </a:r>
            <a:br>
              <a:rPr lang="ru-RU" dirty="0" smtClean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387133542"/>
              </p:ext>
            </p:extLst>
          </p:nvPr>
        </p:nvGraphicFramePr>
        <p:xfrm>
          <a:off x="827584" y="2780928"/>
          <a:ext cx="7632848" cy="37338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1507611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Результаты сборки модели </a:t>
            </a:r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LEGO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время</a:t>
            </a:r>
            <a:endParaRPr lang="ru-RU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296517" y="2040023"/>
            <a:ext cx="8363272" cy="4569371"/>
          </a:xfrm>
        </p:spPr>
        <p:txBody>
          <a:bodyPr>
            <a:normAutofit fontScale="97500"/>
          </a:bodyPr>
          <a:lstStyle/>
          <a:p>
            <a:pPr marL="0" indent="0">
              <a:buNone/>
            </a:pPr>
            <a:r>
              <a:rPr lang="ru-RU" sz="18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</a:t>
            </a: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Добрыня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минуты 32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секунды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2)Дмитрий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минуты 15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3)Николай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минуты 23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секунды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4)Александр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минут 00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5)Екатерина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минут 50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6)Екатерина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минут 50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7)Анастасия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минут 05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8)Стефан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минут 50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9)Карина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минут 35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10)Станислав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минут 20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11)Мария </a:t>
            </a:r>
            <a:r>
              <a:rPr lang="ru-RU" sz="2000" dirty="0"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А. – </a:t>
            </a: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 минут 20 </a:t>
            </a:r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секунд</a:t>
            </a:r>
            <a:r>
              <a:rPr lang="ru-RU" sz="2000" dirty="0">
                <a:solidFill>
                  <a:srgbClr val="FF0000"/>
                </a:solidFill>
              </a:rPr>
              <a:t/>
            </a:r>
            <a:br>
              <a:rPr lang="ru-RU" sz="2000" dirty="0">
                <a:solidFill>
                  <a:srgbClr val="FF0000"/>
                </a:solidFill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520" y="2204864"/>
            <a:ext cx="4382616" cy="32869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3685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5 конструкторов лего и 4 не-конструктора лего написали красиво (можно сказать «отлично</a:t>
            </a:r>
            <a:r>
              <a:rPr lang="ru-RU" sz="2800" dirty="0" smtClean="0"/>
              <a:t>»)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8352928" cy="4717457"/>
          </a:xfrm>
        </p:spPr>
      </p:pic>
    </p:spTree>
    <p:extLst>
      <p:ext uri="{BB962C8B-B14F-4D97-AF65-F5344CB8AC3E}">
        <p14:creationId xmlns="" xmlns:p14="http://schemas.microsoft.com/office/powerpoint/2010/main" val="186513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1 </a:t>
            </a:r>
            <a:r>
              <a:rPr lang="ru-RU" sz="2800" dirty="0"/>
              <a:t>конструктор лего и 3 не-конструктора лего написали достаточно красиво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(</a:t>
            </a:r>
            <a:r>
              <a:rPr lang="ru-RU" sz="2800" dirty="0"/>
              <a:t>можно сказать «хорошо</a:t>
            </a:r>
            <a:r>
              <a:rPr lang="ru-RU" sz="2800" dirty="0" smtClean="0"/>
              <a:t>»)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69" y="1600200"/>
            <a:ext cx="8013861" cy="4525963"/>
          </a:xfrm>
        </p:spPr>
      </p:pic>
    </p:spTree>
    <p:extLst>
      <p:ext uri="{BB962C8B-B14F-4D97-AF65-F5344CB8AC3E}">
        <p14:creationId xmlns="" xmlns:p14="http://schemas.microsoft.com/office/powerpoint/2010/main" val="1155958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/>
              <a:t>3 конструктора лего и 3 не-конструктора лего написали недостаточно красиво, но и не небрежно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(</a:t>
            </a:r>
            <a:r>
              <a:rPr lang="ru-RU" sz="2800" dirty="0"/>
              <a:t>можно сказать «удовлетворительно</a:t>
            </a:r>
            <a:r>
              <a:rPr lang="ru-RU" sz="2800" dirty="0" smtClean="0"/>
              <a:t>»)</a:t>
            </a: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69" y="1600200"/>
            <a:ext cx="8013861" cy="4525963"/>
          </a:xfrm>
        </p:spPr>
      </p:pic>
    </p:spTree>
    <p:extLst>
      <p:ext uri="{BB962C8B-B14F-4D97-AF65-F5344CB8AC3E}">
        <p14:creationId xmlns="" xmlns:p14="http://schemas.microsoft.com/office/powerpoint/2010/main" val="40656981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/>
              <a:t>1 конструктор лего написал </a:t>
            </a:r>
            <a:r>
              <a:rPr lang="ru-RU" sz="2800" dirty="0" smtClean="0"/>
              <a:t>небрежно</a:t>
            </a:r>
            <a:br>
              <a:rPr lang="ru-RU" sz="2800" dirty="0" smtClean="0"/>
            </a:br>
            <a:r>
              <a:rPr lang="ru-RU" sz="2800" dirty="0" smtClean="0"/>
              <a:t> </a:t>
            </a:r>
            <a:r>
              <a:rPr lang="ru-RU" sz="2800" dirty="0"/>
              <a:t>(можно сказать «неудовлетворительно</a:t>
            </a:r>
            <a:r>
              <a:rPr lang="ru-RU" sz="2800" dirty="0" smtClean="0"/>
              <a:t>»)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69" y="1600200"/>
            <a:ext cx="8013861" cy="4525963"/>
          </a:xfrm>
        </p:spPr>
      </p:pic>
    </p:spTree>
    <p:extLst>
      <p:ext uri="{BB962C8B-B14F-4D97-AF65-F5344CB8AC3E}">
        <p14:creationId xmlns="" xmlns:p14="http://schemas.microsoft.com/office/powerpoint/2010/main" val="18621271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пишут конструкторы и </a:t>
            </a:r>
            <a:b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не-конструкторы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LEGO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5 </a:t>
            </a:r>
            <a:r>
              <a:rPr lang="ru-RU" dirty="0">
                <a:solidFill>
                  <a:srgbClr val="FF0000"/>
                </a:solidFill>
              </a:rPr>
              <a:t>конструкторов лего </a:t>
            </a:r>
            <a:r>
              <a:rPr lang="ru-RU" dirty="0"/>
              <a:t>и 4 не-конструктора лего написали красиво (можно сказать «отлично»). </a:t>
            </a:r>
          </a:p>
          <a:p>
            <a:r>
              <a:rPr lang="ru-RU" dirty="0">
                <a:solidFill>
                  <a:srgbClr val="FF0000"/>
                </a:solidFill>
              </a:rPr>
              <a:t>1 конструктор лего </a:t>
            </a:r>
            <a:r>
              <a:rPr lang="ru-RU" dirty="0"/>
              <a:t>и 3 не-конструктора лего написали достаточно красиво (можно сказать «хорошо»). </a:t>
            </a:r>
          </a:p>
          <a:p>
            <a:r>
              <a:rPr lang="ru-RU" dirty="0">
                <a:solidFill>
                  <a:srgbClr val="FF0000"/>
                </a:solidFill>
              </a:rPr>
              <a:t>3 конструктора лего </a:t>
            </a:r>
            <a:r>
              <a:rPr lang="ru-RU" dirty="0"/>
              <a:t>и 3 не-конструктора лего написали недостаточно красиво, но и не небрежно (можно сказать «удовлетворительно»). </a:t>
            </a:r>
          </a:p>
          <a:p>
            <a:r>
              <a:rPr lang="ru-RU" dirty="0">
                <a:solidFill>
                  <a:srgbClr val="FF0000"/>
                </a:solidFill>
              </a:rPr>
              <a:t>1 конструктор лего </a:t>
            </a:r>
            <a:r>
              <a:rPr lang="ru-RU" dirty="0"/>
              <a:t>написал небрежно (можно сказать «неудовлетворительно»).</a:t>
            </a:r>
          </a:p>
        </p:txBody>
      </p:sp>
    </p:spTree>
    <p:extLst>
      <p:ext uri="{BB962C8B-B14F-4D97-AF65-F5344CB8AC3E}">
        <p14:creationId xmlns="" xmlns:p14="http://schemas.microsoft.com/office/powerpoint/2010/main" val="1141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Выводы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340768"/>
            <a:ext cx="8568952" cy="5030019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sz="2400" u="sng" dirty="0"/>
              <a:t>Конструкторы</a:t>
            </a:r>
            <a:r>
              <a:rPr lang="ru-RU" sz="2400" dirty="0"/>
              <a:t> лего пишут по-разному: </a:t>
            </a:r>
            <a:endParaRPr lang="ru-RU" sz="2400" dirty="0" smtClean="0"/>
          </a:p>
          <a:p>
            <a:pPr lvl="0"/>
            <a:r>
              <a:rPr lang="ru-RU" sz="2400" dirty="0" smtClean="0"/>
              <a:t>красиво </a:t>
            </a:r>
            <a:r>
              <a:rPr lang="ru-RU" sz="2400" dirty="0">
                <a:solidFill>
                  <a:srgbClr val="FF0000"/>
                </a:solidFill>
              </a:rPr>
              <a:t>(5 человек – 50%); </a:t>
            </a:r>
            <a:endParaRPr lang="ru-RU" sz="2400" dirty="0" smtClean="0">
              <a:solidFill>
                <a:srgbClr val="FF0000"/>
              </a:solidFill>
            </a:endParaRPr>
          </a:p>
          <a:p>
            <a:pPr lvl="0"/>
            <a:r>
              <a:rPr lang="ru-RU" sz="2400" dirty="0" smtClean="0"/>
              <a:t>достаточно </a:t>
            </a:r>
            <a:r>
              <a:rPr lang="ru-RU" sz="2400" dirty="0"/>
              <a:t>красиво </a:t>
            </a:r>
            <a:r>
              <a:rPr lang="ru-RU" sz="2400" dirty="0">
                <a:solidFill>
                  <a:srgbClr val="FF0000"/>
                </a:solidFill>
              </a:rPr>
              <a:t>(1 человек – 10%); </a:t>
            </a:r>
            <a:endParaRPr lang="ru-RU" sz="2400" dirty="0" smtClean="0">
              <a:solidFill>
                <a:srgbClr val="FF0000"/>
              </a:solidFill>
            </a:endParaRPr>
          </a:p>
          <a:p>
            <a:pPr lvl="0"/>
            <a:r>
              <a:rPr lang="ru-RU" sz="2400" dirty="0" smtClean="0"/>
              <a:t>недостаточно </a:t>
            </a:r>
            <a:r>
              <a:rPr lang="ru-RU" sz="2400" dirty="0"/>
              <a:t>красиво, но и не небрежно </a:t>
            </a:r>
            <a:endParaRPr lang="ru-RU" sz="2400" dirty="0" smtClean="0"/>
          </a:p>
          <a:p>
            <a:pPr marL="0" lvl="0" indent="0">
              <a:buNone/>
            </a:pPr>
            <a:r>
              <a:rPr lang="ru-RU" sz="2400" dirty="0" smtClean="0">
                <a:solidFill>
                  <a:srgbClr val="FF0000"/>
                </a:solidFill>
              </a:rPr>
              <a:t>(</a:t>
            </a:r>
            <a:r>
              <a:rPr lang="ru-RU" sz="2400" dirty="0">
                <a:solidFill>
                  <a:srgbClr val="FF0000"/>
                </a:solidFill>
              </a:rPr>
              <a:t>3 человека – 30%); </a:t>
            </a:r>
            <a:endParaRPr lang="ru-RU" sz="2400" dirty="0" smtClean="0">
              <a:solidFill>
                <a:srgbClr val="FF0000"/>
              </a:solidFill>
            </a:endParaRPr>
          </a:p>
          <a:p>
            <a:pPr lvl="0"/>
            <a:r>
              <a:rPr lang="ru-RU" sz="2400" dirty="0" smtClean="0"/>
              <a:t>небрежно </a:t>
            </a:r>
            <a:r>
              <a:rPr lang="ru-RU" sz="2400" dirty="0"/>
              <a:t>(</a:t>
            </a:r>
            <a:r>
              <a:rPr lang="ru-RU" sz="2400" dirty="0">
                <a:solidFill>
                  <a:srgbClr val="FF0000"/>
                </a:solidFill>
              </a:rPr>
              <a:t>1 человек – 10</a:t>
            </a:r>
            <a:r>
              <a:rPr lang="ru-RU" sz="2400" dirty="0" smtClean="0">
                <a:solidFill>
                  <a:srgbClr val="FF0000"/>
                </a:solidFill>
              </a:rPr>
              <a:t>%)</a:t>
            </a:r>
            <a:endParaRPr lang="ru-RU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400" dirty="0"/>
              <a:t>И </a:t>
            </a:r>
            <a:r>
              <a:rPr lang="ru-RU" sz="2400" u="sng" dirty="0"/>
              <a:t>не-конструкторы</a:t>
            </a:r>
            <a:r>
              <a:rPr lang="ru-RU" sz="2400" dirty="0"/>
              <a:t> лего пишут по-разному: </a:t>
            </a:r>
            <a:endParaRPr lang="ru-RU" sz="2400" dirty="0" smtClean="0"/>
          </a:p>
          <a:p>
            <a:r>
              <a:rPr lang="ru-RU" sz="2400" dirty="0" smtClean="0"/>
              <a:t>красиво </a:t>
            </a:r>
            <a:r>
              <a:rPr lang="ru-RU" sz="2400" dirty="0">
                <a:solidFill>
                  <a:srgbClr val="FF0000"/>
                </a:solidFill>
              </a:rPr>
              <a:t>(4 человека – 40%); </a:t>
            </a:r>
            <a:endParaRPr lang="ru-RU" sz="2400" dirty="0" smtClean="0">
              <a:solidFill>
                <a:srgbClr val="FF0000"/>
              </a:solidFill>
            </a:endParaRPr>
          </a:p>
          <a:p>
            <a:r>
              <a:rPr lang="ru-RU" sz="2400" dirty="0" smtClean="0"/>
              <a:t>достаточно </a:t>
            </a:r>
            <a:r>
              <a:rPr lang="ru-RU" sz="2400" dirty="0"/>
              <a:t>красиво (</a:t>
            </a:r>
            <a:r>
              <a:rPr lang="ru-RU" sz="2400" dirty="0">
                <a:solidFill>
                  <a:srgbClr val="FF0000"/>
                </a:solidFill>
              </a:rPr>
              <a:t>3 человека – 30</a:t>
            </a:r>
            <a:r>
              <a:rPr lang="ru-RU" sz="2400" dirty="0" smtClean="0">
                <a:solidFill>
                  <a:srgbClr val="FF0000"/>
                </a:solidFill>
              </a:rPr>
              <a:t>%);</a:t>
            </a:r>
          </a:p>
          <a:p>
            <a:r>
              <a:rPr lang="ru-RU" sz="2400" dirty="0" smtClean="0"/>
              <a:t>недостаточно </a:t>
            </a:r>
            <a:r>
              <a:rPr lang="ru-RU" sz="2400" dirty="0"/>
              <a:t>красиво, но и не небрежно </a:t>
            </a:r>
            <a:r>
              <a:rPr lang="ru-RU" sz="2400" dirty="0">
                <a:solidFill>
                  <a:srgbClr val="FF0000"/>
                </a:solidFill>
              </a:rPr>
              <a:t>(3 человека – 30 </a:t>
            </a:r>
            <a:r>
              <a:rPr lang="ru-RU" sz="2400" dirty="0" smtClean="0">
                <a:solidFill>
                  <a:srgbClr val="FF0000"/>
                </a:solidFill>
              </a:rPr>
              <a:t>%).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93736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Но всё же среди первоклассников, </a:t>
            </a:r>
            <a:r>
              <a:rPr lang="ru-RU" sz="2800" dirty="0">
                <a:solidFill>
                  <a:srgbClr val="FF0000"/>
                </a:solidFill>
              </a:rPr>
              <a:t>пишущих красиво,</a:t>
            </a:r>
            <a:r>
              <a:rPr lang="ru-RU" sz="2800" dirty="0"/>
              <a:t> </a:t>
            </a:r>
            <a:r>
              <a:rPr lang="ru-RU" sz="2800" dirty="0">
                <a:solidFill>
                  <a:srgbClr val="FF0000"/>
                </a:solidFill>
              </a:rPr>
              <a:t>конструкторов лего больше, </a:t>
            </a:r>
            <a:r>
              <a:rPr lang="ru-RU" sz="2800" dirty="0"/>
              <a:t>чем не-конструкторов лего </a:t>
            </a:r>
            <a:r>
              <a:rPr lang="ru-RU" sz="2800" dirty="0" smtClean="0"/>
              <a:t> </a:t>
            </a:r>
            <a:r>
              <a:rPr lang="ru-RU" sz="2800" dirty="0" smtClean="0">
                <a:solidFill>
                  <a:srgbClr val="FF0000"/>
                </a:solidFill>
              </a:rPr>
              <a:t>(</a:t>
            </a:r>
            <a:r>
              <a:rPr lang="ru-RU" sz="2800" dirty="0">
                <a:solidFill>
                  <a:srgbClr val="FF0000"/>
                </a:solidFill>
              </a:rPr>
              <a:t>на 10%).</a:t>
            </a:r>
          </a:p>
          <a:p>
            <a:pPr lvl="0"/>
            <a:r>
              <a:rPr lang="ru-RU" sz="2800" dirty="0"/>
              <a:t>Значит, наша гипотеза </a:t>
            </a:r>
            <a:r>
              <a:rPr lang="ru-RU" sz="2800" dirty="0">
                <a:solidFill>
                  <a:srgbClr val="FF0000"/>
                </a:solidFill>
              </a:rPr>
              <a:t>«кто конструирует лего, тот пишет красиво» </a:t>
            </a:r>
            <a:r>
              <a:rPr lang="ru-RU" sz="2800" dirty="0"/>
              <a:t>частично подтверждается.</a:t>
            </a:r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22189920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sz="4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245096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409</Words>
  <Application>Microsoft Office PowerPoint</Application>
  <PresentationFormat>Экран (4:3)</PresentationFormat>
  <Paragraphs>53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Первоклассник- конструктор LEGO </vt:lpstr>
      <vt:lpstr>Слайд 2</vt:lpstr>
      <vt:lpstr>Слайд 3</vt:lpstr>
      <vt:lpstr>Слайд 4</vt:lpstr>
      <vt:lpstr>Слайд 5</vt:lpstr>
      <vt:lpstr>Слайд 6</vt:lpstr>
      <vt:lpstr>Слайд 7</vt:lpstr>
      <vt:lpstr>Гипотеза</vt:lpstr>
      <vt:lpstr>В анонимном письменном анкетировании  приняли добровольное участие 15 человек,  то есть 60% учащихся 1 «А» класса </vt:lpstr>
      <vt:lpstr> 13 из 15 человек, то есть 87% из них считают, что игры лего им помогают учиться в школе, а именно учат думать, развивают кругозор, логику, мышление, моторику рук, вырабатывают усидчивость и  помогают отдохнуть.  Только 2 человека  из 15, то есть 13% считают, что игры лего им мешают учиться в школе, а именно отвлекают и мешают делать уроки.  </vt:lpstr>
      <vt:lpstr>Результаты сборки модели LEGO  на время</vt:lpstr>
      <vt:lpstr>5 конструкторов лего и 4 не-конструктора лего написали красиво (можно сказать «отлично») </vt:lpstr>
      <vt:lpstr> 1 конструктор лего и 3 не-конструктора лего написали достаточно красиво  (можно сказать «хорошо») </vt:lpstr>
      <vt:lpstr>3 конструктора лего и 3 не-конструктора лего написали недостаточно красиво, но и не небрежно  (можно сказать «удовлетворительно»)</vt:lpstr>
      <vt:lpstr>1 конструктор лего написал небрежно  (можно сказать «неудовлетворительно») </vt:lpstr>
      <vt:lpstr>Как пишут конструкторы и  не-конструкторы LEGO</vt:lpstr>
      <vt:lpstr>Выводы</vt:lpstr>
      <vt:lpstr>Слайд 18</vt:lpstr>
      <vt:lpstr>Слайд 19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Первоклассник-конструктор LEGO </dc:title>
  <dc:creator>Admin</dc:creator>
  <cp:lastModifiedBy>Леночка</cp:lastModifiedBy>
  <cp:revision>15</cp:revision>
  <dcterms:created xsi:type="dcterms:W3CDTF">2015-02-15T09:30:44Z</dcterms:created>
  <dcterms:modified xsi:type="dcterms:W3CDTF">2016-03-20T19:01:59Z</dcterms:modified>
</cp:coreProperties>
</file>